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E839-74DB-41CA-93AA-69680102808D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D1EE0-D00C-4655-A6B1-55E5801D16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4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Proxy: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variables based upon the measurable outcome of social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1EE0-D00C-4655-A6B1-55E5801D16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can do this for every indicator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1EE0-D00C-4655-A6B1-55E5801D16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Ranging</a:t>
            </a:r>
            <a:r>
              <a:rPr lang="en-US" baseline="0" dirty="0" smtClean="0"/>
              <a:t> from 0.44 to 0.54.</a:t>
            </a:r>
          </a:p>
          <a:p>
            <a:r>
              <a:rPr lang="en-US" baseline="0" dirty="0" smtClean="0"/>
              <a:t>Sudan lowest, Iceland highest.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1EE0-D00C-4655-A6B1-55E5801D16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43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</a:t>
            </a:r>
            <a:r>
              <a:rPr lang="en-US" baseline="0" dirty="0" smtClean="0"/>
              <a:t> involvement in clubs and </a:t>
            </a:r>
            <a:r>
              <a:rPr lang="en-US" baseline="0" dirty="0" smtClean="0"/>
              <a:t>associations, </a:t>
            </a:r>
            <a:r>
              <a:rPr lang="en-US" baseline="0" dirty="0" smtClean="0"/>
              <a:t>low score on ethnicity, probably says more about the clubs and </a:t>
            </a:r>
            <a:r>
              <a:rPr lang="en-US" baseline="0" dirty="0" smtClean="0"/>
              <a:t>association </a:t>
            </a:r>
            <a:r>
              <a:rPr lang="en-US" baseline="0" dirty="0" smtClean="0"/>
              <a:t>index. There is a negative bivariate </a:t>
            </a:r>
            <a:r>
              <a:rPr lang="en-US" baseline="0" dirty="0" smtClean="0"/>
              <a:t>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1EE0-D00C-4655-A6B1-55E5801D16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3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Monaco is outlier with High GDP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1EE0-D00C-4655-A6B1-55E5801D169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27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46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9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49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82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66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42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44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6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DE1670-1DD1-4D27-AD73-4362CB7B7033}" type="datetimeFigureOut">
              <a:rPr lang="en-US" smtClean="0"/>
              <a:t>12/14/2011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36C503-21EF-45A2-B5C4-4FF49F72B15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1670-1DD1-4D27-AD73-4362CB7B70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C503-21EF-45A2-B5C4-4FF49F72B1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0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kern="0" dirty="0">
                <a:solidFill>
                  <a:srgbClr val="093A80"/>
                </a:solidFill>
                <a:latin typeface="Calibri" pitchFamily="34" charset="0"/>
              </a:rPr>
              <a:t>Indices of Social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Developing 6</a:t>
            </a:r>
            <a:r>
              <a:rPr lang="en-US" b="1" baseline="30000" dirty="0" smtClean="0">
                <a:solidFill>
                  <a:schemeClr val="tx2"/>
                </a:solidFill>
              </a:rPr>
              <a:t>th</a:t>
            </a:r>
            <a:r>
              <a:rPr lang="en-US" b="1" dirty="0" smtClean="0">
                <a:solidFill>
                  <a:schemeClr val="tx2"/>
                </a:solidFill>
              </a:rPr>
              <a:t> Index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Ellen Webbink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8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Some diagnostics: Factor Loadings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696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 After indexing: results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629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8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 Relationships with other indices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438400"/>
            <a:ext cx="7234451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553200" y="4800600"/>
            <a:ext cx="1447800" cy="1136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           Relationships with other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592296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5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Future</a:t>
            </a:r>
          </a:p>
          <a:p>
            <a:pPr marL="0" indent="0">
              <a:buNone/>
            </a:pPr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Include more proxies (Language groups)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Include occupational data for Non-OECD countries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Include and test other suggestions?</a:t>
            </a:r>
            <a:endParaRPr lang="en-US" dirty="0">
              <a:solidFill>
                <a:srgbClr val="000099"/>
              </a:solidFill>
            </a:endParaRPr>
          </a:p>
          <a:p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Include ESV data (as new waves will be available)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Available on the website (www.IndSocDev.org) in January 2012!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26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Indicators available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ISD </a:t>
            </a:r>
            <a:r>
              <a:rPr lang="en-US" dirty="0" smtClean="0">
                <a:solidFill>
                  <a:srgbClr val="000099"/>
                </a:solidFill>
              </a:rPr>
              <a:t>intended to have 6 </a:t>
            </a:r>
            <a:r>
              <a:rPr lang="en-US" dirty="0" smtClean="0">
                <a:solidFill>
                  <a:srgbClr val="000099"/>
                </a:solidFill>
              </a:rPr>
              <a:t>indices, but the Inclusion Index was </a:t>
            </a:r>
            <a:r>
              <a:rPr lang="en-US" dirty="0" smtClean="0">
                <a:solidFill>
                  <a:srgbClr val="000099"/>
                </a:solidFill>
              </a:rPr>
              <a:t>dropped because…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99"/>
                </a:solidFill>
              </a:rPr>
              <a:t>Diagnostics paper:</a:t>
            </a:r>
          </a:p>
          <a:p>
            <a:pPr marL="0" indent="0" algn="ctr">
              <a:buNone/>
            </a:pPr>
            <a:endParaRPr lang="en-US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99"/>
                </a:solidFill>
              </a:rPr>
              <a:t>“… more </a:t>
            </a:r>
            <a:r>
              <a:rPr lang="en-US" i="1" dirty="0">
                <a:solidFill>
                  <a:srgbClr val="000099"/>
                </a:solidFill>
              </a:rPr>
              <a:t>substantial measure, has been to remove the inclusion of minorities index from the set of indices for the time being, until more robust data becomes </a:t>
            </a:r>
            <a:r>
              <a:rPr lang="en-US" i="1" dirty="0" smtClean="0">
                <a:solidFill>
                  <a:srgbClr val="000099"/>
                </a:solidFill>
              </a:rPr>
              <a:t>available</a:t>
            </a:r>
            <a:r>
              <a:rPr lang="en-US" i="1" dirty="0" smtClean="0"/>
              <a:t>.”</a:t>
            </a:r>
            <a:endParaRPr lang="en-US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b="1" dirty="0"/>
              <a:t> 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i="1" dirty="0"/>
              <a:t>Inclusion of minorities</a:t>
            </a:r>
            <a:r>
              <a:rPr lang="en-US" sz="1400" dirty="0"/>
              <a:t> assesses levels of discrimination against vulnerable groups such as indigenous peoples, migrants, refugees, or lower caste groups;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b="1" i="1" dirty="0" smtClean="0"/>
          </a:p>
          <a:p>
            <a:endParaRPr lang="en-US" b="1" i="1" dirty="0"/>
          </a:p>
          <a:p>
            <a:endParaRPr lang="en-US" b="1" i="1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i="1" dirty="0" smtClean="0">
                <a:solidFill>
                  <a:srgbClr val="000099"/>
                </a:solidFill>
              </a:rPr>
              <a:t>Inclusion </a:t>
            </a:r>
            <a:r>
              <a:rPr lang="en-US" sz="2800" b="1" i="1" dirty="0">
                <a:solidFill>
                  <a:srgbClr val="000099"/>
                </a:solidFill>
              </a:rPr>
              <a:t>of minorities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dirty="0">
                <a:solidFill>
                  <a:srgbClr val="000099"/>
                </a:solidFill>
              </a:rPr>
              <a:t>assesses levels of discrimination against vulnerable groups such as indigenous peoples, migrants, refugees, or lower caste groups;</a:t>
            </a:r>
            <a:br>
              <a:rPr lang="en-US" sz="2800" dirty="0">
                <a:solidFill>
                  <a:srgbClr val="000099"/>
                </a:solidFill>
              </a:rPr>
            </a:br>
            <a:endParaRPr lang="en-US" sz="2800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007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All indices have 4 kinds of indicators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3622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2514600" y="4876800"/>
            <a:ext cx="5334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Challenge</a:t>
            </a:r>
            <a:r>
              <a:rPr lang="en-US" sz="2800" dirty="0">
                <a:solidFill>
                  <a:srgbClr val="000099"/>
                </a:solidFill>
              </a:rPr>
              <a:t>: Include </a:t>
            </a:r>
            <a:r>
              <a:rPr lang="en-US" sz="2800" dirty="0">
                <a:solidFill>
                  <a:srgbClr val="FF0000"/>
                </a:solidFill>
              </a:rPr>
              <a:t>proxy</a:t>
            </a:r>
            <a:r>
              <a:rPr lang="en-US" sz="2800" dirty="0">
                <a:solidFill>
                  <a:srgbClr val="000099"/>
                </a:solidFill>
              </a:rPr>
              <a:t> variables</a:t>
            </a:r>
            <a:r>
              <a:rPr lang="en-US" sz="2800" dirty="0" smtClean="0">
                <a:solidFill>
                  <a:srgbClr val="000099"/>
                </a:solidFill>
              </a:rPr>
              <a:t>: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Similar to </a:t>
            </a:r>
            <a:r>
              <a:rPr lang="en-US" sz="2800" dirty="0" smtClean="0">
                <a:solidFill>
                  <a:srgbClr val="000099"/>
                </a:solidFill>
              </a:rPr>
              <a:t>Gender Equality measure:  socio-economic indicators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(Education/occupation/income) </a:t>
            </a:r>
            <a:endParaRPr lang="en-US" sz="24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9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dirty="0" smtClean="0">
                <a:solidFill>
                  <a:srgbClr val="000099"/>
                </a:solidFill>
              </a:rPr>
              <a:t>Process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99"/>
              </a:solidFill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800" dirty="0" smtClean="0">
                <a:solidFill>
                  <a:srgbClr val="000099"/>
                </a:solidFill>
              </a:rPr>
              <a:t>Update ‘old’ data: </a:t>
            </a:r>
            <a:r>
              <a:rPr lang="en-US" sz="2800" dirty="0" smtClean="0">
                <a:solidFill>
                  <a:srgbClr val="000099"/>
                </a:solidFill>
              </a:rPr>
              <a:t>Latinobarometer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smtClean="0">
                <a:solidFill>
                  <a:srgbClr val="000099"/>
                </a:solidFill>
              </a:rPr>
              <a:t>Afrobarometer</a:t>
            </a:r>
            <a:r>
              <a:rPr lang="en-US" sz="2800" dirty="0" smtClean="0">
                <a:solidFill>
                  <a:srgbClr val="000099"/>
                </a:solidFill>
              </a:rPr>
              <a:t>, Fund for Peace, International Country Risk Guide, Minorities at Risk, World Value Surveys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en-US" sz="2300" dirty="0" smtClean="0">
                <a:solidFill>
                  <a:srgbClr val="000099"/>
                </a:solidFill>
              </a:rPr>
              <a:t>Behavorial</a:t>
            </a:r>
            <a:r>
              <a:rPr lang="en-US" sz="2300" dirty="0" smtClean="0">
                <a:solidFill>
                  <a:srgbClr val="000099"/>
                </a:solidFill>
              </a:rPr>
              <a:t>: e.g. Could </a:t>
            </a:r>
            <a:r>
              <a:rPr lang="en-US" sz="2300" dirty="0">
                <a:solidFill>
                  <a:srgbClr val="000099"/>
                </a:solidFill>
              </a:rPr>
              <a:t>you please sort out any that you would not like to have as neighbors</a:t>
            </a:r>
            <a:r>
              <a:rPr lang="en-US" sz="2300" dirty="0" smtClean="0">
                <a:solidFill>
                  <a:srgbClr val="000099"/>
                </a:solidFill>
              </a:rPr>
              <a:t>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en-US" sz="2300" dirty="0">
                <a:solidFill>
                  <a:srgbClr val="000099"/>
                </a:solidFill>
              </a:rPr>
              <a:t>Public opinion: </a:t>
            </a:r>
            <a:r>
              <a:rPr lang="en-US" sz="2300" dirty="0" smtClean="0">
                <a:solidFill>
                  <a:srgbClr val="000099"/>
                </a:solidFill>
              </a:rPr>
              <a:t> e.g. As </a:t>
            </a:r>
            <a:r>
              <a:rPr lang="en-US" sz="2300" dirty="0">
                <a:solidFill>
                  <a:srgbClr val="000099"/>
                </a:solidFill>
              </a:rPr>
              <a:t>far as you know, which of the following groups is most discriminated against in this country </a:t>
            </a:r>
            <a:endParaRPr lang="en-US" sz="2300" dirty="0" smtClean="0">
              <a:solidFill>
                <a:srgbClr val="000099"/>
              </a:solidFill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en-US" sz="2300" dirty="0">
                <a:solidFill>
                  <a:srgbClr val="000099"/>
                </a:solidFill>
              </a:rPr>
              <a:t>Expert assessment: </a:t>
            </a:r>
            <a:r>
              <a:rPr lang="en-US" sz="2300" dirty="0" smtClean="0">
                <a:solidFill>
                  <a:srgbClr val="000099"/>
                </a:solidFill>
              </a:rPr>
              <a:t>Level </a:t>
            </a:r>
            <a:r>
              <a:rPr lang="en-US" sz="2300" dirty="0">
                <a:solidFill>
                  <a:srgbClr val="000099"/>
                </a:solidFill>
              </a:rPr>
              <a:t>of ethnic and religious tensions, International Country Risk Guide </a:t>
            </a:r>
            <a:r>
              <a:rPr lang="en-US" sz="2300" dirty="0" smtClean="0">
                <a:solidFill>
                  <a:srgbClr val="000099"/>
                </a:solidFill>
              </a:rPr>
              <a:t>rating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rgbClr val="000099"/>
              </a:solidFill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 smtClean="0">
              <a:solidFill>
                <a:srgbClr val="000099"/>
              </a:solidFill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800" dirty="0" smtClean="0">
                <a:solidFill>
                  <a:srgbClr val="000099"/>
                </a:solidFill>
              </a:rPr>
              <a:t>Include ‘new’ data: European Value Studies, European Social Survey and proxy variables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5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New variables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- 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Proxy</a:t>
            </a:r>
            <a:r>
              <a:rPr lang="en-US" dirty="0" smtClean="0">
                <a:solidFill>
                  <a:srgbClr val="000099"/>
                </a:solidFill>
              </a:rPr>
              <a:t> Variables: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Education</a:t>
            </a:r>
            <a:r>
              <a:rPr lang="en-US" dirty="0">
                <a:solidFill>
                  <a:srgbClr val="000099"/>
                </a:solidFill>
              </a:rPr>
              <a:t>: Distance to the standardized mean in </a:t>
            </a:r>
            <a:r>
              <a:rPr lang="en-US" dirty="0" smtClean="0">
                <a:solidFill>
                  <a:srgbClr val="000099"/>
                </a:solidFill>
              </a:rPr>
              <a:t>education (years</a:t>
            </a:r>
            <a:r>
              <a:rPr lang="en-US" dirty="0">
                <a:solidFill>
                  <a:srgbClr val="000099"/>
                </a:solidFill>
              </a:rPr>
              <a:t>) across ethnic </a:t>
            </a:r>
            <a:r>
              <a:rPr lang="en-US" dirty="0" smtClean="0">
                <a:solidFill>
                  <a:srgbClr val="000099"/>
                </a:solidFill>
              </a:rPr>
              <a:t>groups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Occupation 1. Distance </a:t>
            </a:r>
            <a:r>
              <a:rPr lang="en-US" dirty="0">
                <a:solidFill>
                  <a:srgbClr val="000099"/>
                </a:solidFill>
              </a:rPr>
              <a:t>to the standardized </a:t>
            </a:r>
            <a:r>
              <a:rPr lang="en-US" dirty="0" smtClean="0">
                <a:solidFill>
                  <a:srgbClr val="000099"/>
                </a:solidFill>
              </a:rPr>
              <a:t>mean </a:t>
            </a:r>
            <a:r>
              <a:rPr lang="en-US" dirty="0">
                <a:solidFill>
                  <a:srgbClr val="000099"/>
                </a:solidFill>
              </a:rPr>
              <a:t>in occupation(upper nonfarm) across ethnic </a:t>
            </a:r>
            <a:r>
              <a:rPr lang="en-US" dirty="0" smtClean="0">
                <a:solidFill>
                  <a:srgbClr val="000099"/>
                </a:solidFill>
              </a:rPr>
              <a:t>groups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Both from </a:t>
            </a:r>
            <a:r>
              <a:rPr lang="en-US" dirty="0" smtClean="0">
                <a:solidFill>
                  <a:srgbClr val="000099"/>
                </a:solidFill>
              </a:rPr>
              <a:t>various sources: DHS, Barometers, ISSP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Occupation 2 : </a:t>
            </a:r>
            <a:r>
              <a:rPr lang="en-US" dirty="0" smtClean="0">
                <a:solidFill>
                  <a:srgbClr val="000099"/>
                </a:solidFill>
              </a:rPr>
              <a:t>OECD: ratio’s </a:t>
            </a:r>
            <a:r>
              <a:rPr lang="en-US" dirty="0" smtClean="0">
                <a:solidFill>
                  <a:srgbClr val="000099"/>
                </a:solidFill>
              </a:rPr>
              <a:t>labour</a:t>
            </a:r>
            <a:r>
              <a:rPr lang="en-US" dirty="0" smtClean="0">
                <a:solidFill>
                  <a:srgbClr val="000099"/>
                </a:solidFill>
              </a:rPr>
              <a:t> engagement immigrants vs. </a:t>
            </a:r>
            <a:r>
              <a:rPr lang="en-US" dirty="0" smtClean="0">
                <a:solidFill>
                  <a:srgbClr val="000099"/>
                </a:solidFill>
              </a:rPr>
              <a:t>native-</a:t>
            </a:r>
            <a:r>
              <a:rPr lang="en-US" dirty="0" smtClean="0">
                <a:solidFill>
                  <a:srgbClr val="000099"/>
                </a:solidFill>
              </a:rPr>
              <a:t>borns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-  </a:t>
            </a:r>
            <a:r>
              <a:rPr lang="en-US" dirty="0" smtClean="0">
                <a:solidFill>
                  <a:srgbClr val="FF0000"/>
                </a:solidFill>
              </a:rPr>
              <a:t>Opinion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ESS questions on immigrants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Some diagnostics: ESS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6962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774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Some diagnostics: Proxy Variables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6705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2654053">
            <a:off x="5815386" y="5203230"/>
            <a:ext cx="7620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638</TotalTime>
  <Words>430</Words>
  <Application>Microsoft Office PowerPoint</Application>
  <PresentationFormat>On-screen Show (4:3)</PresentationFormat>
  <Paragraphs>113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Clarity</vt:lpstr>
      <vt:lpstr>Office Theme</vt:lpstr>
      <vt:lpstr>Indices of Social Development</vt:lpstr>
      <vt:lpstr>Indicators available</vt:lpstr>
      <vt:lpstr>  Inclusion of minorities assesses levels of discrimination against vulnerable groups such as indigenous peoples, migrants, refugees, or lower caste groups; </vt:lpstr>
      <vt:lpstr>PowerPoint Presentation</vt:lpstr>
      <vt:lpstr>PowerPoint Presentation</vt:lpstr>
      <vt:lpstr>PowerPoint Presentation</vt:lpstr>
      <vt:lpstr>New Variables</vt:lpstr>
      <vt:lpstr>New Variables</vt:lpstr>
      <vt:lpstr>New Variables</vt:lpstr>
      <vt:lpstr>New Variables</vt:lpstr>
      <vt:lpstr>New Variables</vt:lpstr>
      <vt:lpstr>New Variables</vt:lpstr>
      <vt:lpstr>New Variables</vt:lpstr>
      <vt:lpstr>New Variables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Indices of Social Development</dc:title>
  <dc:creator>ISDUSER</dc:creator>
  <cp:lastModifiedBy>ISDUSER</cp:lastModifiedBy>
  <cp:revision>46</cp:revision>
  <dcterms:created xsi:type="dcterms:W3CDTF">2011-09-14T12:39:52Z</dcterms:created>
  <dcterms:modified xsi:type="dcterms:W3CDTF">2011-12-14T08:03:08Z</dcterms:modified>
</cp:coreProperties>
</file>